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552" r:id="rId2"/>
    <p:sldId id="257" r:id="rId3"/>
    <p:sldId id="1554" r:id="rId4"/>
    <p:sldId id="1553" r:id="rId5"/>
    <p:sldId id="258" r:id="rId6"/>
    <p:sldId id="272" r:id="rId7"/>
    <p:sldId id="269" r:id="rId8"/>
    <p:sldId id="270" r:id="rId9"/>
    <p:sldId id="267" r:id="rId10"/>
    <p:sldId id="271" r:id="rId11"/>
    <p:sldId id="268" r:id="rId12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  <a:srgbClr val="FFCDFF"/>
    <a:srgbClr val="F8A6EC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84" y="8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blogtailieu.com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B26E5A1A-B25F-A58F-B7AC-BE80055B2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9" y="1"/>
            <a:ext cx="16256000" cy="913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7">
            <a:extLst>
              <a:ext uri="{FF2B5EF4-FFF2-40B4-BE49-F238E27FC236}">
                <a16:creationId xmlns:a16="http://schemas.microsoft.com/office/drawing/2014/main" id="{2478F3B8-589F-0718-9DB0-032D57A295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8501" y="3094590"/>
            <a:ext cx="13843581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等线" panose="02010600030101010101" pitchFamily="2" charset="-122"/>
                <a:ea typeface="等线" panose="02010600030101010101" pitchFamily="2" charset="-122"/>
              </a:defRPr>
            </a:lvl9pPr>
          </a:lstStyle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vi-VN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Toán</a:t>
            </a: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Phép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cộng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trong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</a:t>
            </a:r>
            <a:r>
              <a:rPr lang="en-US" altLang="en-AI" sz="5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phạm</a:t>
            </a:r>
            <a:r>
              <a:rPr lang="en-US" altLang="en-AI" sz="5400" b="1" dirty="0">
                <a:solidFill>
                  <a:srgbClr val="FF0000"/>
                </a:solidFill>
                <a:latin typeface="Times New Roman" panose="02020603050405020304" pitchFamily="18" charset="0"/>
                <a:ea typeface="Zilla Slab"/>
                <a:cs typeface="Times New Roman" panose="02020603050405020304" pitchFamily="18" charset="0"/>
              </a:rPr>
              <a:t> vi 100 000 (T2)</a:t>
            </a:r>
            <a:endParaRPr lang="vi-VN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  <a:p>
            <a:pPr algn="ctr" defTabSz="914377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altLang="en-AI" sz="5400" b="1" dirty="0">
              <a:solidFill>
                <a:srgbClr val="FF0000"/>
              </a:solidFill>
              <a:latin typeface="Times New Roman" panose="02020603050405020304" pitchFamily="18" charset="0"/>
              <a:ea typeface="Zilla Slab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3CE9D4-030C-F9F3-1F7A-4924FD85D447}"/>
              </a:ext>
            </a:extLst>
          </p:cNvPr>
          <p:cNvGrpSpPr/>
          <p:nvPr/>
        </p:nvGrpSpPr>
        <p:grpSpPr>
          <a:xfrm>
            <a:off x="505687" y="1605215"/>
            <a:ext cx="5095679" cy="722531"/>
            <a:chOff x="1470819" y="1943100"/>
            <a:chExt cx="5136403" cy="7225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B042D314-0892-A9A5-6351-787446B9756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BF5B401E-7D1D-1A61-0CDA-2F984E39728A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7B6CDA-CA64-6254-62C2-0A88D4B35CD3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A66F8F-A165-5AD4-1C9C-014A1A015EC5}"/>
                </a:ext>
              </a:extLst>
            </p:cNvPr>
            <p:cNvSpPr txBox="1"/>
            <p:nvPr/>
          </p:nvSpPr>
          <p:spPr>
            <a:xfrm>
              <a:off x="2071309" y="2019300"/>
              <a:ext cx="4535913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07ABFA1D-0F29-3117-1A53-1D89ED0B9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71832" y="2453197"/>
            <a:ext cx="5871069" cy="4073055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E284C1-904A-4BDC-32A8-4C0EC7A17D95}"/>
              </a:ext>
            </a:extLst>
          </p:cNvPr>
          <p:cNvSpPr/>
          <p:nvPr/>
        </p:nvSpPr>
        <p:spPr>
          <a:xfrm>
            <a:off x="7757336" y="291737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4E596CA-1972-0127-3C26-1D84BBB0BBEF}"/>
              </a:ext>
            </a:extLst>
          </p:cNvPr>
          <p:cNvSpPr/>
          <p:nvPr/>
        </p:nvSpPr>
        <p:spPr>
          <a:xfrm>
            <a:off x="7051968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6B242AA-761C-FCE3-1837-EE9D91802D86}"/>
              </a:ext>
            </a:extLst>
          </p:cNvPr>
          <p:cNvSpPr/>
          <p:nvPr/>
        </p:nvSpPr>
        <p:spPr>
          <a:xfrm>
            <a:off x="9225897" y="3959812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4E3A309-A860-8DD7-6E15-DC23D4468717}"/>
              </a:ext>
            </a:extLst>
          </p:cNvPr>
          <p:cNvSpPr/>
          <p:nvPr/>
        </p:nvSpPr>
        <p:spPr>
          <a:xfrm>
            <a:off x="8563624" y="525391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7B3F100-29D0-35A0-1CD8-636343B3AB90}"/>
              </a:ext>
            </a:extLst>
          </p:cNvPr>
          <p:cNvSpPr/>
          <p:nvPr/>
        </p:nvSpPr>
        <p:spPr>
          <a:xfrm>
            <a:off x="6385245" y="5305758"/>
            <a:ext cx="764967" cy="7620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58661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ED0F9-7730-490D-983A-D495C74AA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9981" y="-24984"/>
            <a:ext cx="14648974" cy="1524000"/>
          </a:xfrm>
        </p:spPr>
        <p:txBody>
          <a:bodyPr/>
          <a:lstStyle/>
          <a:p>
            <a:r>
              <a:rPr lang="en-US" dirty="0"/>
              <a:t>YÊU CẦU CẦN ĐẠT</a:t>
            </a: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7713B-4C13-4B0E-8BBD-EAD321CF1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4750" y="1905000"/>
            <a:ext cx="12947138" cy="603461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vi 100 000;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nhẩm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chục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nghìn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phạm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4500" u="none" strike="noStrike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    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tổng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iện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tế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phép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nl-NL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 triển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duy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lập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năng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lực</a:t>
            </a:r>
            <a:r>
              <a:rPr lang="en-US" sz="45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giải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vấn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5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lang="en-US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endParaRPr lang="en-SG" sz="4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sz="4500" dirty="0"/>
          </a:p>
        </p:txBody>
      </p:sp>
    </p:spTree>
    <p:extLst>
      <p:ext uri="{BB962C8B-B14F-4D97-AF65-F5344CB8AC3E}">
        <p14:creationId xmlns:p14="http://schemas.microsoft.com/office/powerpoint/2010/main" val="116849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C95EA5E-FAE6-447A-AF7B-A512B153F235}"/>
              </a:ext>
            </a:extLst>
          </p:cNvPr>
          <p:cNvGrpSpPr/>
          <p:nvPr/>
        </p:nvGrpSpPr>
        <p:grpSpPr>
          <a:xfrm>
            <a:off x="137228" y="61382"/>
            <a:ext cx="5649390" cy="681454"/>
            <a:chOff x="1470819" y="1943100"/>
            <a:chExt cx="5649390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ACF07B4C-735C-491F-AA0D-E7F08E658138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3963238-9CD1-4995-BBAA-FC43FBE06534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F2586D2-1C78-4B52-8459-E4F95ABBC35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2EB6100-4D81-4F85-BFC1-764076AE9368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77F88ED-3193-461F-954B-4A96B8758278}"/>
              </a:ext>
            </a:extLst>
          </p:cNvPr>
          <p:cNvSpPr txBox="1"/>
          <p:nvPr/>
        </p:nvSpPr>
        <p:spPr>
          <a:xfrm>
            <a:off x="1322024" y="918380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1BB1F6-6759-4FB1-B4DA-B77C7F02896B}"/>
              </a:ext>
            </a:extLst>
          </p:cNvPr>
          <p:cNvSpPr txBox="1"/>
          <p:nvPr/>
        </p:nvSpPr>
        <p:spPr>
          <a:xfrm>
            <a:off x="553199" y="747993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5D4412-E852-4662-973C-BE8D1C203167}"/>
              </a:ext>
            </a:extLst>
          </p:cNvPr>
          <p:cNvSpPr txBox="1"/>
          <p:nvPr/>
        </p:nvSpPr>
        <p:spPr>
          <a:xfrm>
            <a:off x="1315565" y="4713919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17FB1D4-ACB7-416B-8CB5-E6EBAC042CF1}"/>
              </a:ext>
            </a:extLst>
          </p:cNvPr>
          <p:cNvSpPr txBox="1"/>
          <p:nvPr/>
        </p:nvSpPr>
        <p:spPr>
          <a:xfrm>
            <a:off x="668039" y="4572478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AD44EA9E-6721-4DE7-B258-9D7CC7EBCB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1033" y="2733893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+ 50 000 =</a:t>
            </a:r>
          </a:p>
        </p:txBody>
      </p:sp>
      <p:sp>
        <p:nvSpPr>
          <p:cNvPr id="14" name="Text Box 14">
            <a:extLst>
              <a:ext uri="{FF2B5EF4-FFF2-40B4-BE49-F238E27FC236}">
                <a16:creationId xmlns:a16="http://schemas.microsoft.com/office/drawing/2014/main" id="{A344C6DE-8788-4D53-A2D3-07834080D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2719" y="2652093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A81486-0613-489D-B4F0-4C94E67D6AAA}"/>
              </a:ext>
            </a:extLst>
          </p:cNvPr>
          <p:cNvSpPr/>
          <p:nvPr/>
        </p:nvSpPr>
        <p:spPr>
          <a:xfrm>
            <a:off x="5786618" y="3870409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A29C19-277B-4BA5-8A7C-23F4CC5A27D2}"/>
              </a:ext>
            </a:extLst>
          </p:cNvPr>
          <p:cNvSpPr/>
          <p:nvPr/>
        </p:nvSpPr>
        <p:spPr>
          <a:xfrm>
            <a:off x="3109119" y="6949969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D95839-D7AE-4C3D-91E0-E820DE5F5065}"/>
              </a:ext>
            </a:extLst>
          </p:cNvPr>
          <p:cNvSpPr/>
          <p:nvPr/>
        </p:nvSpPr>
        <p:spPr>
          <a:xfrm>
            <a:off x="10173831" y="6970291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A8C6770-6B21-4C6E-9836-462BE2A48F42}"/>
              </a:ext>
            </a:extLst>
          </p:cNvPr>
          <p:cNvSpPr/>
          <p:nvPr/>
        </p:nvSpPr>
        <p:spPr>
          <a:xfrm>
            <a:off x="6327676" y="8366187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746919" y="10668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36DC1F1-43A1-44F1-531D-858CE75B0D85}"/>
              </a:ext>
            </a:extLst>
          </p:cNvPr>
          <p:cNvSpPr txBox="1"/>
          <p:nvPr/>
        </p:nvSpPr>
        <p:spPr>
          <a:xfrm>
            <a:off x="1931715" y="1923798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30 000 + 50 000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3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8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30 000 + 50 000 = 80 000</a:t>
            </a:r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9319" y="6135052"/>
            <a:ext cx="3886949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 Box 14">
            <a:extLst>
              <a:ext uri="{FF2B5EF4-FFF2-40B4-BE49-F238E27FC236}">
                <a16:creationId xmlns:a16="http://schemas.microsoft.com/office/drawing/2014/main" id="{99D12A0A-6F71-2A25-E115-9065E3842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8699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A8EF9BCE-1EFE-DD67-54B1-1EC5B35B1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64523" y="4580902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E3CB4A66-B882-20B5-4B67-D5C82D8E09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8699" y="6135052"/>
            <a:ext cx="198297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9C77E2E-AFC7-AFC2-B3CD-918E91B1DA80}"/>
              </a:ext>
            </a:extLst>
          </p:cNvPr>
          <p:cNvSpPr txBox="1"/>
          <p:nvPr/>
        </p:nvSpPr>
        <p:spPr>
          <a:xfrm>
            <a:off x="1162890" y="1753411"/>
            <a:ext cx="76882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32" name="Text Box 14">
            <a:extLst>
              <a:ext uri="{FF2B5EF4-FFF2-40B4-BE49-F238E27FC236}">
                <a16:creationId xmlns:a16="http://schemas.microsoft.com/office/drawing/2014/main" id="{254DD3ED-5597-2ED0-2DA6-B2FEC5351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829" y="4545544"/>
            <a:ext cx="4737848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 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 + </a:t>
            </a: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00=	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968833" y="4633661"/>
            <a:ext cx="3906839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60 000 + 30 000 =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5" grpId="0"/>
      <p:bldP spid="36" grpId="0"/>
      <p:bldP spid="37" grpId="0"/>
      <p:bldP spid="38" grpId="0"/>
      <p:bldP spid="39" grpId="0"/>
      <p:bldP spid="3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DD6307A3-FD35-B09C-43DC-67C5DF5CDB81}"/>
              </a:ext>
            </a:extLst>
          </p:cNvPr>
          <p:cNvGrpSpPr/>
          <p:nvPr/>
        </p:nvGrpSpPr>
        <p:grpSpPr>
          <a:xfrm>
            <a:off x="1024361" y="1143000"/>
            <a:ext cx="5649390" cy="681454"/>
            <a:chOff x="1470819" y="1943100"/>
            <a:chExt cx="5649390" cy="681454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93706DA-41B6-1912-B0F0-9A8BA22C8E0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AE3F42F3-4075-18D5-0760-E9F421D60793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E7EF3572-105D-7298-08E0-3EE9A56A9BFF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6007EE1-41B9-0966-ED74-C3A582628049}"/>
                </a:ext>
              </a:extLst>
            </p:cNvPr>
            <p:cNvSpPr txBox="1"/>
            <p:nvPr/>
          </p:nvSpPr>
          <p:spPr>
            <a:xfrm>
              <a:off x="2118519" y="1947446"/>
              <a:ext cx="5001690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nhẩm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mẫu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).</a:t>
              </a:r>
            </a:p>
          </p:txBody>
        </p:sp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373C386D-D3C2-6D26-BF10-898831DC7D4A}"/>
              </a:ext>
            </a:extLst>
          </p:cNvPr>
          <p:cNvSpPr txBox="1"/>
          <p:nvPr/>
        </p:nvSpPr>
        <p:spPr>
          <a:xfrm>
            <a:off x="2084910" y="2357185"/>
            <a:ext cx="12626292" cy="1846659"/>
          </a:xfrm>
          <a:prstGeom prst="rect">
            <a:avLst/>
          </a:prstGeom>
          <a:solidFill>
            <a:srgbClr val="FFCDFF"/>
          </a:solidFill>
        </p:spPr>
        <p:txBody>
          <a:bodyPr wrap="square" rtlCol="0">
            <a:spAutoFit/>
          </a:bodyPr>
          <a:lstStyle/>
          <a:p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 25 000 + 4 000 = ?</a:t>
            </a: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Nhẩm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25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+ 4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29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nghìn</a:t>
            </a:r>
            <a:endParaRPr lang="en-US" sz="3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 25 000 + 4 000 = 29 000</a:t>
            </a:r>
          </a:p>
        </p:txBody>
      </p:sp>
      <p:sp>
        <p:nvSpPr>
          <p:cNvPr id="42" name="Text Box 14">
            <a:extLst>
              <a:ext uri="{FF2B5EF4-FFF2-40B4-BE49-F238E27FC236}">
                <a16:creationId xmlns:a16="http://schemas.microsoft.com/office/drawing/2014/main" id="{5088E8AC-A525-39B2-859D-FDEE0621B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98365" y="5170625"/>
            <a:ext cx="2092354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39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3" name="Text Box 14">
            <a:extLst>
              <a:ext uri="{FF2B5EF4-FFF2-40B4-BE49-F238E27FC236}">
                <a16:creationId xmlns:a16="http://schemas.microsoft.com/office/drawing/2014/main" id="{5FE6AE3B-97AF-41BC-2DEE-45DFB7C43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6293" y="5181842"/>
            <a:ext cx="1681426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51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4" name="Text Box 14">
            <a:extLst>
              <a:ext uri="{FF2B5EF4-FFF2-40B4-BE49-F238E27FC236}">
                <a16:creationId xmlns:a16="http://schemas.microsoft.com/office/drawing/2014/main" id="{53877A0B-BD63-EB49-FFD2-4095A7DC3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7519" y="6566521"/>
            <a:ext cx="1772707" cy="72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US" sz="3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000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E209C67-F0CF-08D1-87BA-363779C2DB96}"/>
              </a:ext>
            </a:extLst>
          </p:cNvPr>
          <p:cNvSpPr txBox="1"/>
          <p:nvPr/>
        </p:nvSpPr>
        <p:spPr>
          <a:xfrm>
            <a:off x="1310101" y="2197881"/>
            <a:ext cx="84848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</a:p>
        </p:txBody>
      </p:sp>
      <p:sp>
        <p:nvSpPr>
          <p:cNvPr id="8" name="Rectangle 7"/>
          <p:cNvSpPr/>
          <p:nvPr/>
        </p:nvSpPr>
        <p:spPr>
          <a:xfrm>
            <a:off x="2597607" y="5203062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32 000 + 7 000 =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662319" y="5223384"/>
            <a:ext cx="354135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49 000 + 2 000 =</a:t>
            </a: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16164" y="6619280"/>
            <a:ext cx="3541355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sz="3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55 000 + 5 000 =</a:t>
            </a:r>
            <a:endParaRPr lang="en-US" sz="3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6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3" grpId="0"/>
      <p:bldP spid="4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48C020A-0C5F-CB34-7C8F-3FBB8135FAC6}"/>
              </a:ext>
            </a:extLst>
          </p:cNvPr>
          <p:cNvGrpSpPr/>
          <p:nvPr/>
        </p:nvGrpSpPr>
        <p:grpSpPr>
          <a:xfrm>
            <a:off x="594519" y="1672003"/>
            <a:ext cx="4227526" cy="681454"/>
            <a:chOff x="1470819" y="1943100"/>
            <a:chExt cx="4227526" cy="68145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ACFAF4F-6FAA-B883-C106-5ED40E6895FB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0B69C366-1E84-6310-D54B-2F86E22CE88C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23B0470-73B1-872F-1434-F17E56AD5F4D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010D44-B98B-0A50-24F6-49F47389AA03}"/>
                </a:ext>
              </a:extLst>
            </p:cNvPr>
            <p:cNvSpPr txBox="1"/>
            <p:nvPr/>
          </p:nvSpPr>
          <p:spPr>
            <a:xfrm>
              <a:off x="2118519" y="1947446"/>
              <a:ext cx="357982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endParaRPr lang="en-US" sz="3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Text Box 29">
            <a:extLst>
              <a:ext uri="{FF2B5EF4-FFF2-40B4-BE49-F238E27FC236}">
                <a16:creationId xmlns:a16="http://schemas.microsoft.com/office/drawing/2014/main" id="{7463BB79-DDFC-8C19-C956-0168DF83B151}"/>
              </a:ext>
            </a:extLst>
          </p:cNvPr>
          <p:cNvSpPr txBox="1"/>
          <p:nvPr/>
        </p:nvSpPr>
        <p:spPr>
          <a:xfrm>
            <a:off x="1242219" y="2550042"/>
            <a:ext cx="14081693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latin typeface="Times New Roman" panose="02020603050405020304" pitchFamily="18" charset="0"/>
              </a:rPr>
              <a:t>23 459 + 45 816		82 750 + 643		3 548 + 94 627</a:t>
            </a:r>
          </a:p>
        </p:txBody>
      </p:sp>
      <p:sp>
        <p:nvSpPr>
          <p:cNvPr id="16" name="Text Box 29">
            <a:extLst>
              <a:ext uri="{FF2B5EF4-FFF2-40B4-BE49-F238E27FC236}">
                <a16:creationId xmlns:a16="http://schemas.microsoft.com/office/drawing/2014/main" id="{FE9750D6-B530-986D-6D43-5534FBE355E4}"/>
              </a:ext>
            </a:extLst>
          </p:cNvPr>
          <p:cNvSpPr txBox="1"/>
          <p:nvPr/>
        </p:nvSpPr>
        <p:spPr>
          <a:xfrm>
            <a:off x="1976923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23 459</a:t>
            </a:r>
          </a:p>
        </p:txBody>
      </p:sp>
      <p:sp>
        <p:nvSpPr>
          <p:cNvPr id="17" name="Text Box 31">
            <a:extLst>
              <a:ext uri="{FF2B5EF4-FFF2-40B4-BE49-F238E27FC236}">
                <a16:creationId xmlns:a16="http://schemas.microsoft.com/office/drawing/2014/main" id="{A215F71B-C045-9478-02FA-55669673166F}"/>
              </a:ext>
            </a:extLst>
          </p:cNvPr>
          <p:cNvSpPr txBox="1"/>
          <p:nvPr/>
        </p:nvSpPr>
        <p:spPr>
          <a:xfrm>
            <a:off x="1976924" y="4572000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45 816</a:t>
            </a:r>
          </a:p>
        </p:txBody>
      </p:sp>
      <p:sp>
        <p:nvSpPr>
          <p:cNvPr id="18" name="Text Box 32">
            <a:extLst>
              <a:ext uri="{FF2B5EF4-FFF2-40B4-BE49-F238E27FC236}">
                <a16:creationId xmlns:a16="http://schemas.microsoft.com/office/drawing/2014/main" id="{84F09195-03CD-0530-04E7-20F7B28C9BDE}"/>
              </a:ext>
            </a:extLst>
          </p:cNvPr>
          <p:cNvSpPr txBox="1"/>
          <p:nvPr/>
        </p:nvSpPr>
        <p:spPr>
          <a:xfrm>
            <a:off x="1595923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19" name="Line 33">
            <a:extLst>
              <a:ext uri="{FF2B5EF4-FFF2-40B4-BE49-F238E27FC236}">
                <a16:creationId xmlns:a16="http://schemas.microsoft.com/office/drawing/2014/main" id="{FC57930A-920B-923E-BB09-94E20946056F}"/>
              </a:ext>
            </a:extLst>
          </p:cNvPr>
          <p:cNvSpPr/>
          <p:nvPr/>
        </p:nvSpPr>
        <p:spPr>
          <a:xfrm>
            <a:off x="1762158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B83F80CB-9D70-88E0-980C-2F08D1AC1481}"/>
              </a:ext>
            </a:extLst>
          </p:cNvPr>
          <p:cNvSpPr txBox="1"/>
          <p:nvPr/>
        </p:nvSpPr>
        <p:spPr>
          <a:xfrm>
            <a:off x="1981505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69 275</a:t>
            </a:r>
          </a:p>
        </p:txBody>
      </p:sp>
      <p:sp>
        <p:nvSpPr>
          <p:cNvPr id="21" name="Text Box 29">
            <a:extLst>
              <a:ext uri="{FF2B5EF4-FFF2-40B4-BE49-F238E27FC236}">
                <a16:creationId xmlns:a16="http://schemas.microsoft.com/office/drawing/2014/main" id="{1891711F-6E1B-F6FA-91DD-BEAA718746D7}"/>
              </a:ext>
            </a:extLst>
          </p:cNvPr>
          <p:cNvSpPr txBox="1"/>
          <p:nvPr/>
        </p:nvSpPr>
        <p:spPr>
          <a:xfrm>
            <a:off x="7585946" y="3839310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82 750</a:t>
            </a:r>
          </a:p>
        </p:txBody>
      </p:sp>
      <p:sp>
        <p:nvSpPr>
          <p:cNvPr id="22" name="Text Box 31">
            <a:extLst>
              <a:ext uri="{FF2B5EF4-FFF2-40B4-BE49-F238E27FC236}">
                <a16:creationId xmlns:a16="http://schemas.microsoft.com/office/drawing/2014/main" id="{76E3073C-ABE7-F4C1-0239-1F2C5EB17B7E}"/>
              </a:ext>
            </a:extLst>
          </p:cNvPr>
          <p:cNvSpPr txBox="1"/>
          <p:nvPr/>
        </p:nvSpPr>
        <p:spPr>
          <a:xfrm>
            <a:off x="7585947" y="4572000"/>
            <a:ext cx="1751000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643</a:t>
            </a:r>
          </a:p>
        </p:txBody>
      </p:sp>
      <p:sp>
        <p:nvSpPr>
          <p:cNvPr id="23" name="Text Box 32">
            <a:extLst>
              <a:ext uri="{FF2B5EF4-FFF2-40B4-BE49-F238E27FC236}">
                <a16:creationId xmlns:a16="http://schemas.microsoft.com/office/drawing/2014/main" id="{F78EAE52-1A0D-568E-B46B-380120C0BAAC}"/>
              </a:ext>
            </a:extLst>
          </p:cNvPr>
          <p:cNvSpPr txBox="1"/>
          <p:nvPr/>
        </p:nvSpPr>
        <p:spPr>
          <a:xfrm>
            <a:off x="7204946" y="4220310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4" name="Line 33">
            <a:extLst>
              <a:ext uri="{FF2B5EF4-FFF2-40B4-BE49-F238E27FC236}">
                <a16:creationId xmlns:a16="http://schemas.microsoft.com/office/drawing/2014/main" id="{46FA044F-3A86-FC7C-B1C1-016DFAD317E1}"/>
              </a:ext>
            </a:extLst>
          </p:cNvPr>
          <p:cNvSpPr/>
          <p:nvPr/>
        </p:nvSpPr>
        <p:spPr>
          <a:xfrm>
            <a:off x="7371181" y="5341470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" name="Text Box 35">
            <a:extLst>
              <a:ext uri="{FF2B5EF4-FFF2-40B4-BE49-F238E27FC236}">
                <a16:creationId xmlns:a16="http://schemas.microsoft.com/office/drawing/2014/main" id="{7182EA4A-2E66-FD44-887B-167819B68E69}"/>
              </a:ext>
            </a:extLst>
          </p:cNvPr>
          <p:cNvSpPr txBox="1"/>
          <p:nvPr/>
        </p:nvSpPr>
        <p:spPr>
          <a:xfrm>
            <a:off x="7590528" y="5374194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83 393</a:t>
            </a:r>
          </a:p>
        </p:txBody>
      </p:sp>
      <p:sp>
        <p:nvSpPr>
          <p:cNvPr id="26" name="Text Box 29">
            <a:extLst>
              <a:ext uri="{FF2B5EF4-FFF2-40B4-BE49-F238E27FC236}">
                <a16:creationId xmlns:a16="http://schemas.microsoft.com/office/drawing/2014/main" id="{191DD43E-B0FF-FB6C-D25A-1052E0778F64}"/>
              </a:ext>
            </a:extLst>
          </p:cNvPr>
          <p:cNvSpPr txBox="1"/>
          <p:nvPr/>
        </p:nvSpPr>
        <p:spPr>
          <a:xfrm>
            <a:off x="12176919" y="3865245"/>
            <a:ext cx="1731783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3 548</a:t>
            </a:r>
          </a:p>
        </p:txBody>
      </p:sp>
      <p:sp>
        <p:nvSpPr>
          <p:cNvPr id="27" name="Text Box 31">
            <a:extLst>
              <a:ext uri="{FF2B5EF4-FFF2-40B4-BE49-F238E27FC236}">
                <a16:creationId xmlns:a16="http://schemas.microsoft.com/office/drawing/2014/main" id="{5604563A-8F51-B3F9-5C9C-8A6A2CE25930}"/>
              </a:ext>
            </a:extLst>
          </p:cNvPr>
          <p:cNvSpPr txBox="1"/>
          <p:nvPr/>
        </p:nvSpPr>
        <p:spPr>
          <a:xfrm>
            <a:off x="12176920" y="4597935"/>
            <a:ext cx="175100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94 627</a:t>
            </a:r>
          </a:p>
        </p:txBody>
      </p:sp>
      <p:sp>
        <p:nvSpPr>
          <p:cNvPr id="28" name="Text Box 32">
            <a:extLst>
              <a:ext uri="{FF2B5EF4-FFF2-40B4-BE49-F238E27FC236}">
                <a16:creationId xmlns:a16="http://schemas.microsoft.com/office/drawing/2014/main" id="{E89C9236-4725-C841-73A1-2D1E7FBC5164}"/>
              </a:ext>
            </a:extLst>
          </p:cNvPr>
          <p:cNvSpPr txBox="1"/>
          <p:nvPr/>
        </p:nvSpPr>
        <p:spPr>
          <a:xfrm>
            <a:off x="11795919" y="4246245"/>
            <a:ext cx="669485" cy="70788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</a:rPr>
              <a:t>+</a:t>
            </a:r>
          </a:p>
        </p:txBody>
      </p:sp>
      <p:sp>
        <p:nvSpPr>
          <p:cNvPr id="29" name="Line 33">
            <a:extLst>
              <a:ext uri="{FF2B5EF4-FFF2-40B4-BE49-F238E27FC236}">
                <a16:creationId xmlns:a16="http://schemas.microsoft.com/office/drawing/2014/main" id="{8D8B096B-8239-6C71-CDB9-FE1F3ECB27D0}"/>
              </a:ext>
            </a:extLst>
          </p:cNvPr>
          <p:cNvSpPr/>
          <p:nvPr/>
        </p:nvSpPr>
        <p:spPr>
          <a:xfrm>
            <a:off x="11962154" y="5367405"/>
            <a:ext cx="1785294" cy="0"/>
          </a:xfrm>
          <a:prstGeom prst="line">
            <a:avLst/>
          </a:prstGeom>
          <a:ln w="381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" name="Text Box 35">
            <a:extLst>
              <a:ext uri="{FF2B5EF4-FFF2-40B4-BE49-F238E27FC236}">
                <a16:creationId xmlns:a16="http://schemas.microsoft.com/office/drawing/2014/main" id="{85CDDCA5-6A47-83C9-AC73-0A025B26EE67}"/>
              </a:ext>
            </a:extLst>
          </p:cNvPr>
          <p:cNvSpPr txBox="1"/>
          <p:nvPr/>
        </p:nvSpPr>
        <p:spPr>
          <a:xfrm>
            <a:off x="12181501" y="5400129"/>
            <a:ext cx="1841437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98 175</a:t>
            </a:r>
          </a:p>
        </p:txBody>
      </p:sp>
    </p:spTree>
    <p:extLst>
      <p:ext uri="{BB962C8B-B14F-4D97-AF65-F5344CB8AC3E}">
        <p14:creationId xmlns:p14="http://schemas.microsoft.com/office/powerpoint/2010/main" val="34564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0" grpId="0"/>
      <p:bldP spid="21" grpId="0"/>
      <p:bldP spid="22" grpId="0"/>
      <p:bldP spid="23" grpId="0"/>
      <p:bldP spid="25" grpId="0"/>
      <p:bldP spid="26" grpId="0"/>
      <p:bldP spid="27" grpId="0"/>
      <p:bldP spid="28" grpId="0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CCDB305-F810-0C33-C270-4F243CA70EFA}"/>
              </a:ext>
            </a:extLst>
          </p:cNvPr>
          <p:cNvGrpSpPr/>
          <p:nvPr/>
        </p:nvGrpSpPr>
        <p:grpSpPr>
          <a:xfrm>
            <a:off x="117596" y="1637872"/>
            <a:ext cx="5412146" cy="681454"/>
            <a:chOff x="1470819" y="1943100"/>
            <a:chExt cx="5412146" cy="681454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A6B8161-B19E-22E9-A0B4-961F6E50D766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0940B1C5-CDB5-8EC5-E945-BC61E3C363F0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E71F4AF-D49B-B793-37CE-250EB32CC907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91652B6-E660-7C87-98FE-1254EC2B161B}"/>
                </a:ext>
              </a:extLst>
            </p:cNvPr>
            <p:cNvSpPr txBox="1"/>
            <p:nvPr/>
          </p:nvSpPr>
          <p:spPr>
            <a:xfrm>
              <a:off x="2118519" y="1947446"/>
              <a:ext cx="4764446" cy="677108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giá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trị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biểu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38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3C7696E4-394C-0BE2-2E45-53D1F9B167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5495" y="-260601"/>
            <a:ext cx="3799215" cy="36331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E8AC5C-6AC8-C1D2-C843-E905B397AF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11" b="95035" l="3659" r="91870">
                        <a14:foregroundMark x1="17886" y1="17730" x2="87805" y2="49645"/>
                        <a14:foregroundMark x1="13415" y1="17021" x2="28049" y2="58865"/>
                        <a14:foregroundMark x1="38211" y1="26241" x2="37398" y2="58156"/>
                        <a14:foregroundMark x1="27236" y1="26241" x2="46748" y2="46809"/>
                        <a14:foregroundMark x1="48374" y1="43262" x2="75610" y2="53901"/>
                        <a14:foregroundMark x1="52439" y1="15603" x2="77236" y2="54610"/>
                        <a14:foregroundMark x1="57317" y1="42553" x2="69919" y2="47518"/>
                        <a14:foregroundMark x1="68293" y1="25532" x2="82114" y2="29078"/>
                        <a14:foregroundMark x1="52846" y1="26241" x2="64228" y2="24113"/>
                        <a14:foregroundMark x1="64228" y1="24113" x2="91870" y2="27660"/>
                        <a14:foregroundMark x1="8130" y1="9929" x2="91463" y2="21986"/>
                        <a14:foregroundMark x1="17073" y1="9929" x2="27642" y2="12057"/>
                        <a14:foregroundMark x1="18699" y1="8511" x2="25610" y2="10638"/>
                        <a14:foregroundMark x1="10163" y1="59574" x2="3659" y2="62411"/>
                        <a14:foregroundMark x1="35772" y1="88652" x2="34553" y2="95035"/>
                        <a14:foregroundMark x1="82520" y1="41135" x2="86179" y2="48936"/>
                        <a14:foregroundMark x1="31301" y1="38298" x2="35772" y2="44681"/>
                        <a14:foregroundMark x1="13821" y1="24113" x2="15447" y2="31206"/>
                        <a14:foregroundMark x1="13415" y1="40426" x2="17480" y2="496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959205" y="2590800"/>
            <a:ext cx="12392229" cy="710286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95AFE80-BEA2-DB1A-B48A-6E127235AA7A}"/>
              </a:ext>
            </a:extLst>
          </p:cNvPr>
          <p:cNvSpPr/>
          <p:nvPr/>
        </p:nvSpPr>
        <p:spPr>
          <a:xfrm>
            <a:off x="205319" y="3928200"/>
            <a:ext cx="10313962" cy="20788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35 000 + 27 000 + 13 000</a:t>
            </a: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>
              <a:buAutoNum type="alphaLcParenR"/>
            </a:pP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20 500 + 50 900 + 8 500 </a:t>
            </a:r>
          </a:p>
        </p:txBody>
      </p:sp>
      <p:sp>
        <p:nvSpPr>
          <p:cNvPr id="10" name="Text Box 35">
            <a:extLst>
              <a:ext uri="{FF2B5EF4-FFF2-40B4-BE49-F238E27FC236}">
                <a16:creationId xmlns:a16="http://schemas.microsoft.com/office/drawing/2014/main" id="{EB182459-9F7B-5A90-CAEA-653055BE33F9}"/>
              </a:ext>
            </a:extLst>
          </p:cNvPr>
          <p:cNvSpPr txBox="1"/>
          <p:nvPr/>
        </p:nvSpPr>
        <p:spPr>
          <a:xfrm>
            <a:off x="6437902" y="370204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62 000 + 13 000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11" name="Text Box 35">
            <a:extLst>
              <a:ext uri="{FF2B5EF4-FFF2-40B4-BE49-F238E27FC236}">
                <a16:creationId xmlns:a16="http://schemas.microsoft.com/office/drawing/2014/main" id="{92D19AF3-54D3-13A9-1A6B-BEF8B93B4C74}"/>
              </a:ext>
            </a:extLst>
          </p:cNvPr>
          <p:cNvSpPr txBox="1"/>
          <p:nvPr/>
        </p:nvSpPr>
        <p:spPr>
          <a:xfrm>
            <a:off x="6437902" y="5501962"/>
            <a:ext cx="4044998" cy="1323439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71 400 + 8 500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= 79 900</a:t>
            </a:r>
          </a:p>
        </p:txBody>
      </p:sp>
      <p:sp>
        <p:nvSpPr>
          <p:cNvPr id="18" name="Text Box 35">
            <a:extLst>
              <a:ext uri="{FF2B5EF4-FFF2-40B4-BE49-F238E27FC236}">
                <a16:creationId xmlns:a16="http://schemas.microsoft.com/office/drawing/2014/main" id="{57DC66D6-9209-B814-3E9A-E2B39664FFAF}"/>
              </a:ext>
            </a:extLst>
          </p:cNvPr>
          <p:cNvSpPr txBox="1"/>
          <p:nvPr/>
        </p:nvSpPr>
        <p:spPr>
          <a:xfrm>
            <a:off x="10781306" y="3710392"/>
            <a:ext cx="5934178" cy="1754326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(27 000 + 13 000)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35 000 + 40 000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75 000</a:t>
            </a:r>
          </a:p>
        </p:txBody>
      </p:sp>
      <p:sp>
        <p:nvSpPr>
          <p:cNvPr id="20" name="Text Box 35">
            <a:extLst>
              <a:ext uri="{FF2B5EF4-FFF2-40B4-BE49-F238E27FC236}">
                <a16:creationId xmlns:a16="http://schemas.microsoft.com/office/drawing/2014/main" id="{1AE1729A-DC12-BB69-59E8-60981A68BA84}"/>
              </a:ext>
            </a:extLst>
          </p:cNvPr>
          <p:cNvSpPr txBox="1"/>
          <p:nvPr/>
        </p:nvSpPr>
        <p:spPr>
          <a:xfrm>
            <a:off x="10817686" y="5622391"/>
            <a:ext cx="5934178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(20 500 + 8 500)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29 000 + 50 900</a:t>
            </a:r>
          </a:p>
          <a:p>
            <a:pPr marL="0" lvl="0" indent="0" eaLnBrk="1" hangingPunct="1">
              <a:spcBef>
                <a:spcPts val="0"/>
              </a:spcBef>
              <a:buNone/>
            </a:pPr>
            <a:r>
              <a:rPr lang="en-US" altLang="vi-VN" sz="3600" b="1" dirty="0">
                <a:latin typeface="Times New Roman" panose="02020603050405020304" pitchFamily="18" charset="0"/>
              </a:rPr>
              <a:t>= 79 900</a:t>
            </a:r>
          </a:p>
        </p:txBody>
      </p:sp>
    </p:spTree>
    <p:extLst>
      <p:ext uri="{BB962C8B-B14F-4D97-AF65-F5344CB8AC3E}">
        <p14:creationId xmlns:p14="http://schemas.microsoft.com/office/powerpoint/2010/main" val="91638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17987" y="152400"/>
            <a:ext cx="14954532" cy="1830526"/>
            <a:chOff x="1470819" y="1943100"/>
            <a:chExt cx="15074045" cy="1830526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71309" y="2019300"/>
              <a:ext cx="14473555" cy="175432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 một hồ nuôi cá của bác Tư, lần thứ nhất bác thả xuống hồ 10 800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con cá ba sa, lần thứ hai bác thả nhiều hơn lần thứ nhất 950 con cá </a:t>
              </a:r>
              <a:endPara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vi-VN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ba sa. Hỏi cả hai lần bác tư đã thả xuống hồ bao nhiêu con cá ba sa?</a:t>
              </a:r>
              <a:endPara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F8D0FED3-2669-06B4-706E-30CAFDC11154}"/>
              </a:ext>
            </a:extLst>
          </p:cNvPr>
          <p:cNvSpPr txBox="1"/>
          <p:nvPr/>
        </p:nvSpPr>
        <p:spPr>
          <a:xfrm>
            <a:off x="1121849" y="2471120"/>
            <a:ext cx="14051627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con cá ba sa 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: 950 con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: 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cuốn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33EAA3-FE2E-3B04-A486-D279944E94ED}"/>
              </a:ext>
            </a:extLst>
          </p:cNvPr>
          <p:cNvSpPr txBox="1"/>
          <p:nvPr/>
        </p:nvSpPr>
        <p:spPr>
          <a:xfrm>
            <a:off x="365919" y="4830982"/>
            <a:ext cx="15339219" cy="34163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10 800 + 950 = 11 750 (con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10 800 + 11 750 = 22 550 (con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b="1" i="0" dirty="0">
              <a:solidFill>
                <a:srgbClr val="0000F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i="0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22 550 con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b="1" i="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3036355-5B90-335B-1493-B19FE1E96A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11275" y="2053202"/>
            <a:ext cx="10593863" cy="47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</TotalTime>
  <Words>528</Words>
  <Application>Microsoft Office PowerPoint</Application>
  <PresentationFormat>Custom</PresentationFormat>
  <Paragraphs>118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Times New Roman</vt:lpstr>
      <vt:lpstr>VNI-Avo</vt:lpstr>
      <vt:lpstr>Zilla Slab</vt:lpstr>
      <vt:lpstr>Office Theme</vt:lpstr>
      <vt:lpstr>PowerPoint Presentation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DuongHien</cp:lastModifiedBy>
  <cp:revision>162</cp:revision>
  <dcterms:created xsi:type="dcterms:W3CDTF">2022-07-10T01:37:20Z</dcterms:created>
  <dcterms:modified xsi:type="dcterms:W3CDTF">2024-03-26T08:32:56Z</dcterms:modified>
</cp:coreProperties>
</file>